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5" Type="http://schemas.openxmlformats.org/officeDocument/2006/relationships/viewProps" Target="viewProps.xml" /><Relationship Id="rId5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7" Type="http://schemas.openxmlformats.org/officeDocument/2006/relationships/tableStyles" Target="tableStyles.xml" /><Relationship Id="rId5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2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0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6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0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1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2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3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4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5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png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0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1.png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أهمية التحليل الإحصائي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د. باسم بن صالح الصاعدي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2024-10-27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الهدف الثاني: إستكشاف البيانات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Palmer Penguins Dataset</a:t>
            </a:r>
          </a:p>
        </p:txBody>
      </p:sp>
      <p:pic>
        <p:nvPicPr>
          <p:cNvPr descr="lter_pengui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76300"/>
            <a:ext cx="5105400" cy="304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 A tibble: 6 × 8
  species island    bill_length_mm bill_depth_mm flipper_length_mm body_mass_g
  &lt;fct&gt;   &lt;fct&gt;              &lt;dbl&gt;         &lt;dbl&gt;             &lt;int&gt;       &lt;int&gt;
1 Adelie  Torgersen           39.1          18.7               181        3750
2 Adelie  Torgersen           39.5          17.4               186        3800
3 Adelie  Torgersen           40.3          18                 195        3250
4 Adelie  Torgersen           NA            NA                  NA          NA
5 Adelie  Torgersen           36.7          19.3               193        3450
6 Adelie  Torgersen           39.3          20.6               190        3650
# ℹ 2 more variables: sex &lt;fct&gt;, year &lt;int&gt;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Summary</a:t>
            </a:r>
          </a:p>
        </p:txBody>
      </p:sp>
      <p:pic>
        <p:nvPicPr>
          <p:cNvPr descr="culmen_dept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749300"/>
            <a:ext cx="51054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    species          island    bill_length_mm  bill_depth_mm  
 Adelie   :152   Biscoe   :168   Min.   :32.10   Min.   :13.10  
 Chinstrap: 68   Dream    :124   1st Qu.:39.23   1st Qu.:15.60  
 Gentoo   :124   Torgersen: 52   Median :44.45   Median :17.30  
                                 Mean   :43.92   Mean   :17.15  
                                 3rd Qu.:48.50   3rd Qu.:18.70  
                                 Max.   :59.60   Max.   :21.50  
                                 NA's   :2       NA's   :2      
 flipper_length_mm  body_mass_g       sex           year     
 Min.   :172.0     Min.   :2700   female:165   Min.   :2007  
 1st Qu.:190.0     1st Qu.:3550   male  :168   1st Qu.:2007  
 Median :197.0     Median :4050   NA's  : 11   Median :2008  
 Mean   :200.9     Mean   :4202                Mean   :2008  
 3rd Qu.:213.0     3rd Qu.:4750                3rd Qu.:2009  
 Max.   :231.0     Max.   :6300                Max.   :2009  
 NA's   :2         NA's   :2                                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Missing Data</a:t>
            </a:r>
          </a:p>
          <a:p>
            <a:pPr lvl="0" indent="0">
              <a:buNone/>
            </a:pPr>
            <a:r>
              <a:rPr>
                <a:latin typeface="Courier"/>
              </a:rPr>
              <a:t>          species            island    bill_length_mm     bill_depth_mm 
                0                 0                 2                 2 
flipper_length_mm       body_mass_g               sex              year 
                2                 2                11                 0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Bill Length</a:t>
            </a:r>
          </a:p>
        </p:txBody>
      </p:sp>
      <p:pic>
        <p:nvPicPr>
          <p:cNvPr descr="PowerPoint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Flipper Length by Species</a:t>
            </a:r>
          </a:p>
        </p:txBody>
      </p:sp>
      <p:pic>
        <p:nvPicPr>
          <p:cNvPr descr="PowerPoint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Bill Length vs Bill Depth</a:t>
            </a:r>
          </a:p>
        </p:txBody>
      </p:sp>
      <p:pic>
        <p:nvPicPr>
          <p:cNvPr descr="PowerPoint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Relationships Between Variables</a:t>
            </a:r>
          </a:p>
        </p:txBody>
      </p:sp>
      <p:pic>
        <p:nvPicPr>
          <p:cNvPr descr="PowerPoint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بيانات الألماس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Data</a:t>
            </a:r>
          </a:p>
          <a:p>
            <a:pPr lvl="0" indent="0">
              <a:buNone/>
            </a:pPr>
            <a:r>
              <a:rPr>
                <a:latin typeface="Courier"/>
              </a:rPr>
              <a:t># A tibble: 6 × 10
  carat cut       color clarity depth table price     x     y     z
  &lt;dbl&gt; &lt;ord&gt;     &lt;ord&gt; &lt;ord&gt;   &lt;dbl&gt; &lt;dbl&gt; &lt;int&gt; &lt;dbl&gt; &lt;dbl&gt; &lt;dbl&gt;
1  0.23 Ideal     E     SI2      61.5    55   326  3.95  3.98  2.43
2  0.21 Premium   E     SI1      59.8    61   326  3.89  3.84  2.31
3  0.23 Good      E     VS1      56.9    65   327  4.05  4.07  2.31
4  0.29 Premium   I     VS2      62.4    58   334  4.2   4.23  2.63
5  0.31 Good      J     SI2      63.3    58   335  4.34  4.35  2.75
6  0.24 Very Good J     VVS2     62.8    57   336  3.94  3.96  2.48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Missing Data</a:t>
            </a:r>
          </a:p>
          <a:p>
            <a:pPr lvl="0" indent="0">
              <a:buNone/>
            </a:pPr>
            <a:r>
              <a:rPr>
                <a:latin typeface="Courier"/>
              </a:rPr>
              <a:t>  carat     cut   color clarity   depth   table   price       x       y       z 
      0       0       0       0       0       0       0       0       0       0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Diamond Prices</a:t>
            </a:r>
          </a:p>
        </p:txBody>
      </p:sp>
      <p:pic>
        <p:nvPicPr>
          <p:cNvPr descr="PowerPoint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Price vs Carat:</a:t>
            </a:r>
          </a:p>
        </p:txBody>
      </p:sp>
      <p:pic>
        <p:nvPicPr>
          <p:cNvPr descr="PowerPoint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Price by Cut Quality</a:t>
            </a:r>
          </a:p>
        </p:txBody>
      </p:sp>
      <p:pic>
        <p:nvPicPr>
          <p:cNvPr descr="PowerPoint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Price by Clarity</a:t>
            </a:r>
          </a:p>
        </p:txBody>
      </p:sp>
      <p:pic>
        <p:nvPicPr>
          <p:cNvPr descr="PowerPoint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الهدف الأول: تصوير البيانات للمساعدة في إتخاذ القرار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Relationships Between Variables</a:t>
            </a:r>
          </a:p>
        </p:txBody>
      </p:sp>
      <p:pic>
        <p:nvPicPr>
          <p:cNvPr descr="PowerPoint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الهدف الثالث: معرفة العوامل المؤثرة على متغير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Heart Disease Dataset</a:t>
            </a:r>
          </a:p>
          <a:p>
            <a:pPr lvl="0" indent="0">
              <a:buNone/>
            </a:pPr>
            <a:r>
              <a:rPr>
                <a:latin typeface="Courier"/>
              </a:rPr>
              <a:t>  pregnant glucose pressure triceps insulin mass pedigree age diabetes
1        6     148       72      35       0 33.6    0.627  50      pos
2        1      85       66      29       0 26.6    0.351  31      neg
3        8     183       64       0       0 23.3    0.672  32      pos
4        1      89       66      23      94 28.1    0.167  21      neg
5        0     137       40      35     168 43.1    2.288  33      pos
6        5     116       74       0       0 25.6    0.201  30      neg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Glucose vs Outcome (Diabetes)</a:t>
            </a:r>
          </a:p>
        </p:txBody>
      </p:sp>
      <p:pic>
        <p:nvPicPr>
          <p:cNvPr descr="PowerPoint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Correlation Matrix</a:t>
            </a:r>
          </a:p>
        </p:txBody>
      </p:sp>
      <p:pic>
        <p:nvPicPr>
          <p:cNvPr descr="PowerPoint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بناء نموذج التصنيف</a:t>
            </a:r>
          </a:p>
        </p:txBody>
      </p:sp>
      <p:pic>
        <p:nvPicPr>
          <p:cNvPr descr="PowerPoint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أهم العوامل المؤثرة</a:t>
            </a:r>
          </a:p>
        </p:txBody>
      </p:sp>
      <p:pic>
        <p:nvPicPr>
          <p:cNvPr descr="PowerPoint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مجموعة بيانات الائتمان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البيانات</a:t>
            </a:r>
          </a:p>
          <a:p>
            <a:pPr lvl="0" indent="0">
              <a:buNone/>
            </a:pPr>
            <a:r>
              <a:rPr>
                <a:latin typeface="Courier"/>
              </a:rPr>
              <a:t>  ID  Income Limit Rating Cards Age Education Gender Student Married Ethnicity
1  1  14.891  3606    283     2  34        11   Male      No     Yes Caucasian
2  2 106.025  6645    483     3  82        15 Female     Yes     Yes     Asian
3  3 104.593  7075    514     4  71        11   Male      No      No     Asian
4  4 148.924  9504    681     3  36        11 Female      No      No     Asian
5  5  55.882  4897    357     2  68        16   Male      No     Yes Caucasian
6  6  80.180  8047    569     4  77        10   Male      No      No Caucasian
  Balance
1     333
2     903
3     580
4     964
5     331
6    1151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Correlation Matrix</a:t>
            </a:r>
          </a:p>
        </p:txBody>
      </p:sp>
      <p:pic>
        <p:nvPicPr>
          <p:cNvPr descr="PowerPoint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Income vs Balance</a:t>
            </a:r>
          </a:p>
        </p:txBody>
      </p:sp>
      <p:pic>
        <p:nvPicPr>
          <p:cNvPr descr="PowerPoint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Gender vs Balance</a:t>
            </a:r>
          </a:p>
        </p:txBody>
      </p:sp>
      <p:pic>
        <p:nvPicPr>
          <p:cNvPr descr="PowerPoint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بناء نموذج التصنيف</a:t>
            </a:r>
          </a:p>
        </p:txBody>
      </p:sp>
      <p:pic>
        <p:nvPicPr>
          <p:cNvPr descr="PowerPoint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أهم العوامل المؤثرة</a:t>
            </a:r>
          </a:p>
        </p:txBody>
      </p:sp>
      <p:pic>
        <p:nvPicPr>
          <p:cNvPr descr="PowerPoint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Fuel Efficiency</a:t>
            </a:r>
          </a:p>
        </p:txBody>
      </p:sp>
      <p:pic>
        <p:nvPicPr>
          <p:cNvPr descr="PowerPoint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الهدف الرابع: التنبؤ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بيانات ثاني أكسيد الكربون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البيانات</a:t>
            </a:r>
          </a:p>
          <a:p>
            <a:pPr lvl="0" indent="0">
              <a:buNone/>
            </a:pPr>
            <a:r>
              <a:rPr>
                <a:latin typeface="Courier"/>
              </a:rPr>
              <a:t>Grouped Data: uptake ~ conc | Plant
  Plant   Type  Treatment conc uptake
1   Qn1 Quebec nonchilled   95   16.0
2   Qn1 Quebec nonchilled  175   30.4
3   Qn1 Quebec nonchilled  250   34.8
4   Qn1 Quebec nonchilled  350   37.2
5   Qn1 Quebec nonchilled  500   35.3
6   Qn1 Quebec nonchilled  675   39.2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Exploratory Data Analysis</a:t>
            </a:r>
          </a:p>
          <a:p>
            <a:pPr lvl="0" indent="0">
              <a:buNone/>
            </a:pPr>
            <a:r>
              <a:rPr>
                <a:latin typeface="Courier"/>
              </a:rPr>
              <a:t>     Plant             Type         Treatment       conc          uptake     
 Qn1    : 7   Quebec     :42   nonchilled:42   Min.   :  95   Min.   : 7.70  
 Qn2    : 7   Mississippi:42   chilled   :42   1st Qu.: 175   1st Qu.:17.90  
 Qn3    : 7                                    Median : 350   Median :28.30  
 Qc1    : 7                                    Mean   : 435   Mean   :27.21  
 Qc3    : 7                                    3rd Qu.: 675   3rd Qu.:37.12  
 Qc2    : 7                                    Max.   :1000   Max.   :45.50  
 (Other):42                                                                  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CO2 Uptake by Plant Type</a:t>
            </a:r>
          </a:p>
        </p:txBody>
      </p:sp>
      <p:pic>
        <p:nvPicPr>
          <p:cNvPr descr="PowerPoint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CO2 Uptake by Treatment</a:t>
            </a:r>
          </a:p>
        </p:txBody>
      </p:sp>
      <p:pic>
        <p:nvPicPr>
          <p:cNvPr descr="PowerPoint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CO2 Uptake vs Concentration</a:t>
            </a:r>
          </a:p>
        </p:txBody>
      </p:sp>
      <p:pic>
        <p:nvPicPr>
          <p:cNvPr descr="PowerPoint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بناء نموذج التصنيف</a:t>
            </a:r>
          </a:p>
        </p:txBody>
      </p:sp>
      <p:pic>
        <p:nvPicPr>
          <p:cNvPr descr="PowerPoint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أهم العوامل المؤثرة</a:t>
            </a:r>
          </a:p>
        </p:txBody>
      </p:sp>
      <p:pic>
        <p:nvPicPr>
          <p:cNvPr descr="PowerPoint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تقييم النموذج الإحصائي</a:t>
            </a:r>
          </a:p>
        </p:txBody>
      </p:sp>
      <p:pic>
        <p:nvPicPr>
          <p:cNvPr descr="PowerPoint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</a:p>
        </p:txBody>
      </p:sp>
      <p:pic>
        <p:nvPicPr>
          <p:cNvPr descr="PowerPoint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     RMSE  Rsquared       MAE 
5.8955656 0.8889256 4.9502591 </a:t>
            </a:r>
          </a:p>
        </p:txBody>
      </p:sp>
      <p:pic>
        <p:nvPicPr>
          <p:cNvPr descr="PowerPoint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مثال عام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Horsepower</a:t>
            </a:r>
          </a:p>
        </p:txBody>
      </p:sp>
      <p:pic>
        <p:nvPicPr>
          <p:cNvPr descr="PowerPoint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بيانات مشاركة الدراجات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instant     dteday season yr mnth hr holiday weekday workingday weathersit
1       1 2011-01-01      1  0    1  0       0       6          0          1
2       2 2011-01-01      1  0    1  1       0       6          0          1
3       3 2011-01-01      1  0    1  2       0       6          0          1
4       4 2011-01-01      1  0    1  3       0       6          0          1
5       5 2011-01-01      1  0    1  4       0       6          0          1
6       6 2011-01-01      1  0    1  5       0       6          0          2
  temp  atemp  hum windspeed casual registered cnt
1 0.24 0.2879 0.81    0.0000      3         13  16
2 0.22 0.2727 0.80    0.0000      8         32  40
3 0.22 0.2727 0.80    0.0000      5         27  32
4 0.24 0.2879 0.75    0.0000      3         10  13
5 0.24 0.2879 0.75    0.0000      0          1   1
6 0.24 0.2576 0.75    0.0896      0          1   1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ملخص البيانات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  instant         dteday              season            yr        
 Min.   :    1   Length:17379       Min.   :1.000   Min.   :0.0000  
 1st Qu.: 4346   Class :character   1st Qu.:2.000   1st Qu.:0.0000  
 Median : 8690   Mode  :character   Median :3.000   Median :1.0000  
 Mean   : 8690                      Mean   :2.502   Mean   :0.5026  
 3rd Qu.:13034                      3rd Qu.:3.000   3rd Qu.:1.0000  
 Max.   :17379                      Max.   :4.000   Max.   :1.0000  
      mnth              hr           holiday           weekday     
 Min.   : 1.000   Min.   : 0.00   Min.   :0.00000   Min.   :0.000  
 1st Qu.: 4.000   1st Qu.: 6.00   1st Qu.:0.00000   1st Qu.:1.000  
 Median : 7.000   Median :12.00   Median :0.00000   Median :3.000  
 Mean   : 6.538   Mean   :11.55   Mean   :0.02877   Mean   :3.004  
 3rd Qu.:10.000   3rd Qu.:18.00   3rd Qu.:0.00000   3rd Qu.:5.000  
 Max.   :12.000   Max.   :23.00   Max.   :1.00000   Max.   :6.000  
   workingday       weathersit         temp           atemp       
 Min.   :0.0000   Min.   :1.000   Min.   :0.020   Min.   :0.0000  
 1st Qu.:0.0000   1st Qu.:1.000   1st Qu.:0.340   1st Qu.:0.3333  
 Median :1.0000   Median :1.000   Median :0.500   Median :0.4848  
 Mean   :0.6827   Mean   :1.425   Mean   :0.497   Mean   :0.4758  
 3rd Qu.:1.0000   3rd Qu.:2.000   3rd Qu.:0.660   3rd Qu.:0.6212  
 Max.   :1.0000   Max.   :4.000   Max.   :1.000   Max.   :1.0000  
      hum           windspeed          casual         registered   
 Min.   :0.0000   Min.   :0.0000   Min.   :  0.00   Min.   :  0.0  
 1st Qu.:0.4800   1st Qu.:0.1045   1st Qu.:  4.00   1st Qu.: 34.0  
 Median :0.6300   Median :0.1940   Median : 17.00   Median :115.0  
 Mean   :0.6272   Mean   :0.1901   Mean   : 35.68   Mean   :153.8  
 3rd Qu.:0.7800   3rd Qu.:0.2537   3rd Qu.: 48.00   3rd Qu.:220.0  
 Max.   :1.0000   Max.   :0.8507   Max.   :367.00   Max.   :886.0  
      cnt       
 Min.   :  1.0  
 1st Qu.: 40.0  
 Median :142.0  
 Mean   :189.5  
 3rd Qu.:281.0  
 Max.   :977.0  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تنظيف البيانات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  season         yr       mnth         hr    holiday    weekday workingday 
         0          0          0          0          0          0          0 
weathersit       temp      atemp        hum  windspeed        cnt 
         0          0          0          0          0          0 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تصوير البيانات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Distribution of the Target Variable (cnt)</a:t>
            </a:r>
          </a:p>
        </p:txBody>
      </p:sp>
      <p:pic>
        <p:nvPicPr>
          <p:cNvPr descr="PowerPoint_files/figure-pptx/unnamed-chunk-4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Seasonal Effect on Rentals:</a:t>
            </a:r>
          </a:p>
        </p:txBody>
      </p:sp>
      <p:pic>
        <p:nvPicPr>
          <p:cNvPr descr="PowerPoint_files/figure-pptx/unnamed-chunk-4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Correlation Matrix</a:t>
            </a:r>
          </a:p>
        </p:txBody>
      </p:sp>
      <p:pic>
        <p:nvPicPr>
          <p:cNvPr descr="PowerPoint_files/figure-pptx/unnamed-chunk-4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Weather Condition Effect</a:t>
            </a:r>
          </a:p>
        </p:txBody>
      </p:sp>
      <p:pic>
        <p:nvPicPr>
          <p:cNvPr descr="PowerPoint_files/figure-pptx/unnamed-chunk-4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بناء نموذج التصنيف</a:t>
            </a:r>
          </a:p>
        </p:txBody>
      </p:sp>
      <p:pic>
        <p:nvPicPr>
          <p:cNvPr descr="PowerPoint_files/figure-pptx/unnamed-chunk-4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أهم العوامل المؤثرة</a:t>
            </a:r>
          </a:p>
        </p:txBody>
      </p:sp>
      <p:pic>
        <p:nvPicPr>
          <p:cNvPr descr="PowerPoint_files/figure-pptx/unnamed-chunk-5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بناء نموذج تنبؤي</a:t>
            </a:r>
          </a:p>
          <a:p>
            <a:pPr lvl="0" indent="0">
              <a:buNone/>
            </a:pPr>
            <a:r>
              <a:rPr>
                <a:latin typeface="Courier"/>
              </a:rPr>
              <a:t>
Call:
 randomForest(formula = cnt ~ temp + atemp + hum + windspeed +      season + weathersit + weekday + workingday, data = train_data) 
               Type of random forest: regression
                     Number of trees: 500
No. of variables tried at each split: 2
          Mean of squared residuals: 20434.6
                    % Var explained: 38.18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تقييم النموذج الإحصائي</a:t>
            </a:r>
          </a:p>
        </p:txBody>
      </p:sp>
      <p:pic>
        <p:nvPicPr>
          <p:cNvPr descr="PowerPoint_files/figure-pptx/unnamed-chunk-5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Weight</a:t>
            </a:r>
          </a:p>
        </p:txBody>
      </p:sp>
      <p:pic>
        <p:nvPicPr>
          <p:cNvPr descr="PowerPoint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117600"/>
            <a:ext cx="5105400" cy="2552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     RMSE    Rsquared         MAE 
137.2632360   0.4169805  98.9536853 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Im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OTO-2024-10-27-19-56-46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193800"/>
            <a:ext cx="5295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weight over time for each diet</a:t>
            </a:r>
          </a:p>
        </p:txBody>
      </p:sp>
      <p:pic>
        <p:nvPicPr>
          <p:cNvPr descr="PowerPoint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Final Weights by Diet</a:t>
            </a:r>
          </a:p>
        </p:txBody>
      </p:sp>
      <p:pic>
        <p:nvPicPr>
          <p:cNvPr descr="PowerPoint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81100" y="1193800"/>
            <a:ext cx="6781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Average Weight Gain by Diet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 A tibble: 4 × 2
  Diet  Average_Weight_Gain
  &lt;fct&gt;               &lt;dbl&gt;
1 3                    143.
2 4                    135.
3 2                    123.
4 1                    103.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أهمية التحليل الإحصائي</dc:title>
  <dc:creator>د. باسم بن صالح الصاعدي</dc:creator>
  <cp:keywords/>
  <dcterms:created xsi:type="dcterms:W3CDTF">2024-10-27T19:22:58Z</dcterms:created>
  <dcterms:modified xsi:type="dcterms:W3CDTF">2024-10-27T19:22:58Z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2024-10-27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toc-title">
    <vt:lpwstr>Table of contents</vt:lpwstr>
  </property>
</Properties>
</file>